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76" r:id="rId3"/>
    <p:sldId id="27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84" r:id="rId17"/>
    <p:sldId id="271" r:id="rId18"/>
    <p:sldId id="272" r:id="rId19"/>
    <p:sldId id="279" r:id="rId20"/>
    <p:sldId id="278" r:id="rId21"/>
    <p:sldId id="280" r:id="rId22"/>
    <p:sldId id="281" r:id="rId23"/>
    <p:sldId id="282" r:id="rId24"/>
    <p:sldId id="283" r:id="rId25"/>
    <p:sldId id="285" r:id="rId26"/>
    <p:sldId id="273" r:id="rId27"/>
    <p:sldId id="274" r:id="rId28"/>
    <p:sldId id="27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40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56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7553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107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026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44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973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67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075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39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91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38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36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7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321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8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4CAC3-3BE6-435F-8E19-27D62DAAD01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9EC2FE9-26BC-4E2D-84AB-7AB6E719A5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3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38FA-F405-4E6E-AA27-45532B6A1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545" y="706363"/>
            <a:ext cx="7766936" cy="1646302"/>
          </a:xfrm>
        </p:spPr>
        <p:txBody>
          <a:bodyPr/>
          <a:lstStyle/>
          <a:p>
            <a:pPr algn="ctr"/>
            <a:r>
              <a:rPr lang="zh-CN" alt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格斗机器人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41A6CC-E41C-4120-A577-39C3B569A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3132" y="2520613"/>
            <a:ext cx="7766936" cy="1096899"/>
          </a:xfrm>
        </p:spPr>
        <p:txBody>
          <a:bodyPr>
            <a:noAutofit/>
          </a:bodyPr>
          <a:lstStyle/>
          <a:p>
            <a:pPr algn="l"/>
            <a:r>
              <a:rPr lang="en-US" altLang="zh-CN" sz="5400" dirty="0">
                <a:solidFill>
                  <a:schemeClr val="tx1"/>
                </a:solidFill>
              </a:rPr>
              <a:t>1</a:t>
            </a:r>
            <a:r>
              <a:rPr lang="zh-CN" altLang="en-US" sz="5400" dirty="0">
                <a:solidFill>
                  <a:schemeClr val="tx1"/>
                </a:solidFill>
              </a:rPr>
              <a:t>、分类</a:t>
            </a:r>
            <a:endParaRPr lang="en-US" altLang="zh-CN" sz="5400" dirty="0">
              <a:solidFill>
                <a:schemeClr val="tx1"/>
              </a:solidFill>
            </a:endParaRPr>
          </a:p>
          <a:p>
            <a:pPr algn="l"/>
            <a:r>
              <a:rPr lang="en-US" altLang="zh-CN" sz="5400" dirty="0">
                <a:solidFill>
                  <a:schemeClr val="tx1"/>
                </a:solidFill>
              </a:rPr>
              <a:t>2</a:t>
            </a:r>
            <a:r>
              <a:rPr lang="zh-CN" altLang="en-US" sz="5400" dirty="0">
                <a:solidFill>
                  <a:schemeClr val="tx1"/>
                </a:solidFill>
              </a:rPr>
              <a:t>、克制关系</a:t>
            </a:r>
          </a:p>
        </p:txBody>
      </p:sp>
    </p:spTree>
    <p:extLst>
      <p:ext uri="{BB962C8B-B14F-4D97-AF65-F5344CB8AC3E}">
        <p14:creationId xmlns:p14="http://schemas.microsoft.com/office/powerpoint/2010/main" val="149956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0E9FA-FCAD-4C9B-B42A-7C9613E87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0269"/>
            <a:ext cx="3854528" cy="1278466"/>
          </a:xfrm>
        </p:spPr>
        <p:txBody>
          <a:bodyPr/>
          <a:lstStyle/>
          <a:p>
            <a:r>
              <a:rPr lang="zh-CN" altLang="en-US" sz="4000" dirty="0"/>
              <a:t>凿击武器机器人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AD1B21F-7278-4F99-9D86-4E42AD6B9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r="20820"/>
          <a:stretch/>
        </p:blipFill>
        <p:spPr>
          <a:xfrm>
            <a:off x="5361994" y="1183177"/>
            <a:ext cx="4791639" cy="4329569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C867BC-81F3-400A-BE00-4325210D3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273" y="1713378"/>
            <a:ext cx="5197151" cy="3269169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使用电力或气动为动力，驱动重锤、凿斧为武器攻击对手。</a:t>
            </a:r>
          </a:p>
          <a:p>
            <a:r>
              <a:rPr lang="zh-CN" altLang="en-US" sz="2400" dirty="0"/>
              <a:t>优点：由上向下攻击对手薄弱的顶部，产生的巨大震动使对手收到内部损伤。一般的凿击类武器机器人都有较好的防御力。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攻击频率较低，攻击时机不好把握。武器系统制造难度较大，很难实现理想攻击效果。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Beta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425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68251-CFFC-421D-A022-AE5DCBAF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12783"/>
            <a:ext cx="3854528" cy="1405470"/>
          </a:xfrm>
        </p:spPr>
        <p:txBody>
          <a:bodyPr/>
          <a:lstStyle/>
          <a:p>
            <a:r>
              <a:rPr lang="zh-CN" altLang="en-US" sz="4000" dirty="0"/>
              <a:t>举升武器机器人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6A7ED6-00E4-442F-9582-22CA59558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3" r="19202"/>
          <a:stretch/>
        </p:blipFill>
        <p:spPr>
          <a:xfrm>
            <a:off x="5455592" y="1418253"/>
            <a:ext cx="4994694" cy="3890648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D4AB24-F5E0-430C-B0C1-98094AED5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695" y="1418253"/>
            <a:ext cx="5135639" cy="3530425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使用电力或气动为动力，驱动举升臂将对手掀起。</a:t>
            </a:r>
          </a:p>
          <a:p>
            <a:r>
              <a:rPr lang="zh-CN" altLang="en-US" sz="2400" dirty="0"/>
              <a:t>优点：举升武器是一种结构简单，容易实现，性能稳定，具有理想攻击效果的武器。一般的举升武器机器人都有较好的防御力和移动灵活性。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武器攻击力低，很难造成致命伤害。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Stinger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101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B6A05-AC66-4A62-B720-A98340A8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0261"/>
            <a:ext cx="3854528" cy="1278466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抓举武器机器人</a:t>
            </a:r>
            <a:br>
              <a:rPr lang="zh-CN" altLang="en-US" sz="4000" dirty="0"/>
            </a:br>
            <a:endParaRPr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60D6A04-7EFC-4C08-9DAF-ED6C611E3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6" r="14462"/>
          <a:stretch/>
        </p:blipFill>
        <p:spPr>
          <a:xfrm>
            <a:off x="5050576" y="1150502"/>
            <a:ext cx="5318449" cy="4274037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6749F1-3354-4C28-9767-209887208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20" y="1433461"/>
            <a:ext cx="4814596" cy="2877282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使用电力或气动为动力，驱动抓举臂将对手抓起。</a:t>
            </a:r>
          </a:p>
          <a:p>
            <a:r>
              <a:rPr lang="zh-CN" altLang="en-US" sz="2400" dirty="0"/>
              <a:t>优点：抓举武器相对举升武器，功能更加强大，可使对手彻底丧失行动能力，但结构相对复杂。一般的抓举武器机器人都有较好的防御力和移动灵活性。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武器结构相对复杂，实战操作难度较大，攻击频率较低，把握攻击时机难度较大。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Complete Control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5907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B8D93-FFE1-48FE-A556-FAF1D765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8016"/>
            <a:ext cx="3854528" cy="1278466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钳形武器机器人</a:t>
            </a:r>
            <a:br>
              <a:rPr lang="zh-CN" altLang="en-US" sz="4000" dirty="0"/>
            </a:br>
            <a:endParaRPr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4BE8084-3EB3-41AF-9C55-DEC7D97FB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3" r="14668"/>
          <a:stretch/>
        </p:blipFill>
        <p:spPr>
          <a:xfrm>
            <a:off x="4795935" y="1446528"/>
            <a:ext cx="5383764" cy="3964944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5D761E-EB9C-40C2-B409-A3E2F0B70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7283" y="1004252"/>
            <a:ext cx="4721288" cy="2942597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使用电力或气动为动力，驱动钳型武器夹住对手。</a:t>
            </a:r>
          </a:p>
          <a:p>
            <a:r>
              <a:rPr lang="zh-CN" altLang="en-US" sz="2400" dirty="0"/>
              <a:t>优点：介于举升和抓举武器之间，具有性能稳定，攻击效果理想等优点。一般的钳形武器机器人都有较好的防御力和移动灵活性。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武器结构相对复杂，实战操作难度较大，攻击频率较低，把握攻击时机难度较大。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Lockjaw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5034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B003B-B451-4931-B1CC-4DC73E02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8922"/>
            <a:ext cx="3854528" cy="1278466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穿刺武器机器人</a:t>
            </a:r>
            <a:br>
              <a:rPr lang="zh-CN" altLang="en-US" sz="4000" dirty="0"/>
            </a:br>
            <a:endParaRPr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163155D-09A8-4187-8870-EA6A62D4B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3" r="7226"/>
          <a:stretch/>
        </p:blipFill>
        <p:spPr>
          <a:xfrm>
            <a:off x="4760912" y="1264863"/>
            <a:ext cx="5429026" cy="351241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F276B9-7DB3-49E2-BE4B-C424C52F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99" y="1060235"/>
            <a:ext cx="4742313" cy="2849292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使用液压动力的巨大力量驱动锥形武器刺穿对手护甲。</a:t>
            </a:r>
          </a:p>
          <a:p>
            <a:r>
              <a:rPr lang="zh-CN" altLang="en-US" sz="2400" dirty="0"/>
              <a:t>优点：成功发动攻击时对手很难摆脱。由上向下攻击对手的顶部薄弱装甲，容易将其刺穿。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武器系统最为复杂，占用较大的重量和体积，造成自身护甲防御较差。攻击频率较低，把握攻击时机难度较大。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 err="1"/>
              <a:t>Photonstorm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8717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E0518-AB09-46A5-9F44-1200EC9E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0628"/>
            <a:ext cx="4379858" cy="1903445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反扭挥击武器机器人</a:t>
            </a:r>
            <a:br>
              <a:rPr lang="zh-CN" altLang="en-US" sz="4000" dirty="0"/>
            </a:br>
            <a:endParaRPr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EE01F0E-7F29-4205-A5F6-45AD286E8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807" y="1694718"/>
            <a:ext cx="5666940" cy="3544294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69B372-5578-4EF2-9A1D-D6B99ECE3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6571" y="1694718"/>
            <a:ext cx="4730621" cy="2662678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利用自身移动系统的反向扭力挥动武器进行攻击。</a:t>
            </a:r>
          </a:p>
          <a:p>
            <a:r>
              <a:rPr lang="zh-CN" altLang="en-US" sz="2400" dirty="0"/>
              <a:t>优点：结构简单，制作成本较低，武器运行稳定，行驶系统强大。移动灵活。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自身平衡是设计的难点，操作难度较大，武器打击效果较差。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Overkill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E8DFD1-91F5-4B02-87AA-EC981980AE77}"/>
              </a:ext>
            </a:extLst>
          </p:cNvPr>
          <p:cNvSpPr/>
          <p:nvPr/>
        </p:nvSpPr>
        <p:spPr>
          <a:xfrm>
            <a:off x="8415787" y="5523922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补充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678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B6B2F-D168-4656-8496-FA09D74A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78" y="117673"/>
            <a:ext cx="7319001" cy="1048653"/>
          </a:xfrm>
        </p:spPr>
        <p:txBody>
          <a:bodyPr>
            <a:noAutofit/>
          </a:bodyPr>
          <a:lstStyle/>
          <a:p>
            <a:r>
              <a:rPr lang="en-US" altLang="zh-CN" sz="4000" dirty="0" err="1"/>
              <a:t>Thwackbots</a:t>
            </a:r>
            <a:r>
              <a:rPr lang="zh-CN" altLang="en-US" sz="4000" dirty="0"/>
              <a:t>（水平挥击）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B3CA6-160D-4EF4-80A2-362BAF800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6418" y="1265509"/>
            <a:ext cx="8168086" cy="205619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一般是</a:t>
            </a:r>
            <a:r>
              <a:rPr lang="en-US" altLang="zh-CN" sz="2400" dirty="0"/>
              <a:t>2</a:t>
            </a:r>
            <a:r>
              <a:rPr lang="zh-CN" altLang="en-US" sz="2400" dirty="0"/>
              <a:t>轮驾驶，可翻转，原地高速旋转机体本身来攻击。通常有一个或多个长杆带着斧头或锤子或一些尖锐的武器。攻击的能量来自于驾驶电机，这样就能留下更多的重量给护甲。轮子要窄，否则在快速转向时将会有巨大的摩擦，轮胎之间距离也要小，不能离的太远。轮胎之间距离越短，机体能达到的角速度就越大，同时也更难的保持直线的驾驶，更小的加速度。</a:t>
            </a:r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5FFCB2-F95E-43B5-AC2F-19DAE8441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04"/>
          <a:stretch/>
        </p:blipFill>
        <p:spPr>
          <a:xfrm>
            <a:off x="676418" y="3918856"/>
            <a:ext cx="8724132" cy="25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51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8FA3C-E673-4DF5-BD6C-B5F61513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5" y="274763"/>
            <a:ext cx="4307927" cy="2182642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多武器模块化机器人</a:t>
            </a:r>
            <a:br>
              <a:rPr lang="zh-CN" altLang="en-US" sz="4000" dirty="0"/>
            </a:br>
            <a:endParaRPr lang="zh-CN" altLang="en-US" sz="4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8A8AB6-F814-4D1B-865A-3355F685B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935" y="1844008"/>
            <a:ext cx="5215812" cy="2905274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多武器模块化机器人</a:t>
            </a:r>
          </a:p>
          <a:p>
            <a:r>
              <a:rPr lang="zh-CN" altLang="en-US" sz="2400" dirty="0"/>
              <a:t>使用可更换的模块化武器系统，根据对手不同使用对应的武器。</a:t>
            </a:r>
          </a:p>
          <a:p>
            <a:r>
              <a:rPr lang="zh-CN" altLang="en-US" sz="2400" dirty="0"/>
              <a:t>优点：武器可模块化更换，根据对手情况，使用对其克制的武器，能够使自己在武器战术上处于优势。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设计难度大，制造成本高；多武器之间需要兼顾结构，设计方面必将进行彼此妥协，所以每种武器都很难做到极致。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Bombshell</a:t>
            </a:r>
            <a:endParaRPr lang="zh-CN" altLang="en-US" sz="2400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BBB609E-7297-463B-B06E-203E2B4C6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r="14668"/>
          <a:stretch/>
        </p:blipFill>
        <p:spPr>
          <a:xfrm>
            <a:off x="5533051" y="1488796"/>
            <a:ext cx="5136241" cy="4193547"/>
          </a:xfrm>
        </p:spPr>
      </p:pic>
    </p:spTree>
    <p:extLst>
      <p:ext uri="{BB962C8B-B14F-4D97-AF65-F5344CB8AC3E}">
        <p14:creationId xmlns:p14="http://schemas.microsoft.com/office/powerpoint/2010/main" val="762409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4816F-040E-4912-943B-3704DE1A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84"/>
            <a:ext cx="3854528" cy="1278466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人型仿生机器人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6E5641F-85A5-4824-B476-5B6C870DB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3" r="15702"/>
          <a:stretch/>
        </p:blipFill>
        <p:spPr>
          <a:xfrm>
            <a:off x="4531862" y="1079502"/>
            <a:ext cx="5675828" cy="4449302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23BEF0-DE02-42DD-A16B-554F8B19B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37" y="1742605"/>
            <a:ext cx="4429225" cy="272781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外表更接近人形的机器人，使用</a:t>
            </a:r>
            <a:r>
              <a:rPr lang="en-US" altLang="zh-CN" sz="2400" dirty="0"/>
              <a:t>3</a:t>
            </a:r>
            <a:r>
              <a:rPr lang="zh-CN" altLang="en-US" sz="2400" dirty="0"/>
              <a:t>自由度以上机械臂结构。</a:t>
            </a:r>
          </a:p>
          <a:p>
            <a:r>
              <a:rPr lang="zh-CN" altLang="en-US" sz="2400" dirty="0"/>
              <a:t>优点：造型炫酷，人气高，机械臂可配合多种武器。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设计难度大，制造成本高，操作难度大，战胜对手，赢得比赛的概率很低。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Obwalden Overlord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9647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82623-15FD-4D6D-B041-1AAE174E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939" y="2150534"/>
            <a:ext cx="3854528" cy="1278466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其他类型</a:t>
            </a:r>
          </a:p>
        </p:txBody>
      </p:sp>
    </p:spTree>
    <p:extLst>
      <p:ext uri="{BB962C8B-B14F-4D97-AF65-F5344CB8AC3E}">
        <p14:creationId xmlns:p14="http://schemas.microsoft.com/office/powerpoint/2010/main" val="404526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D29C5-4FA2-429B-8104-2AE2FA5C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1608"/>
            <a:ext cx="8596668" cy="1320800"/>
          </a:xfrm>
        </p:spPr>
        <p:txBody>
          <a:bodyPr>
            <a:noAutofit/>
          </a:bodyPr>
          <a:lstStyle/>
          <a:p>
            <a:r>
              <a:rPr lang="zh-CN" altLang="en-US" sz="8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重量级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57AFD0-9EF1-4283-B664-E0E27F0E16AC}"/>
              </a:ext>
            </a:extLst>
          </p:cNvPr>
          <p:cNvSpPr txBox="1"/>
          <p:nvPr/>
        </p:nvSpPr>
        <p:spPr>
          <a:xfrm>
            <a:off x="865533" y="2165702"/>
            <a:ext cx="82202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蚁量级：</a:t>
            </a:r>
            <a:r>
              <a:rPr lang="en-US" altLang="zh-CN" sz="3200" dirty="0"/>
              <a:t>454</a:t>
            </a:r>
            <a:r>
              <a:rPr lang="zh-CN" altLang="en-US" sz="3200" dirty="0"/>
              <a:t>克</a:t>
            </a:r>
            <a:endParaRPr lang="en-US" altLang="zh-CN" sz="3200" dirty="0"/>
          </a:p>
          <a:p>
            <a:r>
              <a:rPr lang="zh-CN" altLang="en-US" sz="3200" dirty="0"/>
              <a:t>甲虫级：</a:t>
            </a:r>
            <a:r>
              <a:rPr lang="en-US" altLang="zh-CN" sz="3200" dirty="0"/>
              <a:t>1.36kg</a:t>
            </a:r>
          </a:p>
          <a:p>
            <a:r>
              <a:rPr lang="zh-CN" altLang="en-US" sz="3200" dirty="0"/>
              <a:t>羽量级：</a:t>
            </a:r>
            <a:r>
              <a:rPr lang="en-US" altLang="zh-CN" sz="3200" dirty="0"/>
              <a:t>13.6kg</a:t>
            </a:r>
          </a:p>
          <a:p>
            <a:r>
              <a:rPr lang="zh-CN" altLang="en-US" sz="3200" dirty="0"/>
              <a:t>重量级：</a:t>
            </a:r>
            <a:r>
              <a:rPr lang="en-US" altLang="zh-CN" sz="3200" dirty="0"/>
              <a:t>110kg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6C2EE3-6A8B-4EC3-94BF-B35FEE31A454}"/>
              </a:ext>
            </a:extLst>
          </p:cNvPr>
          <p:cNvSpPr txBox="1"/>
          <p:nvPr/>
        </p:nvSpPr>
        <p:spPr>
          <a:xfrm>
            <a:off x="6096000" y="4306433"/>
            <a:ext cx="397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13.6kg</a:t>
            </a:r>
            <a:r>
              <a:rPr lang="zh-CN" altLang="en-US" sz="4400" dirty="0"/>
              <a:t>！！！</a:t>
            </a:r>
          </a:p>
        </p:txBody>
      </p:sp>
    </p:spTree>
    <p:extLst>
      <p:ext uri="{BB962C8B-B14F-4D97-AF65-F5344CB8AC3E}">
        <p14:creationId xmlns:p14="http://schemas.microsoft.com/office/powerpoint/2010/main" val="25276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D3ACD-3928-4ED0-A001-792BB165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310" y="50112"/>
            <a:ext cx="5896947" cy="774441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. Rammers</a:t>
            </a:r>
            <a:r>
              <a:rPr lang="zh-CN" altLang="en-US" sz="4000" b="1" dirty="0"/>
              <a:t>（冲撞型）</a:t>
            </a:r>
            <a:endParaRPr lang="zh-CN" alt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866553-A9B0-4880-8AA7-05D529593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90" t="15389"/>
          <a:stretch/>
        </p:blipFill>
        <p:spPr>
          <a:xfrm>
            <a:off x="793102" y="3429000"/>
            <a:ext cx="8574323" cy="266389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4793A8-4BB2-49DF-ACA8-EBB84E45A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216" y="1370869"/>
            <a:ext cx="9032032" cy="176421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rammers </a:t>
            </a:r>
            <a:r>
              <a:rPr lang="zh-CN" altLang="en-US" sz="2400" dirty="0"/>
              <a:t>是冲撞型的机器人，他们通过在区域边界内推和冲撞对手来产生伤害，他们通常有</a:t>
            </a:r>
            <a:r>
              <a:rPr lang="en-US" altLang="zh-CN" sz="2400" dirty="0"/>
              <a:t>4</a:t>
            </a:r>
            <a:r>
              <a:rPr lang="zh-CN" altLang="en-US" sz="2400" dirty="0"/>
              <a:t>个或以上的大轮子，牵引力大，护甲厚实，能抵抗冲击。他们没有“武器” 除了被动型的盾。 一般来说他们上下翻转仍可以驾驶，至少能推动两倍自身重量。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6294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CE4B7-3C8B-4B87-936D-B4395B75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410" y="337627"/>
            <a:ext cx="5747658" cy="656293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. Wedges  </a:t>
            </a:r>
            <a:r>
              <a:rPr lang="zh-CN" altLang="en-US" sz="4000" dirty="0"/>
              <a:t>（无动力铲车）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24AAF1-2905-4FF8-B031-9B457BE09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3223" y="1349486"/>
            <a:ext cx="9032033" cy="242008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wedges</a:t>
            </a:r>
            <a:r>
              <a:rPr lang="zh-CN" altLang="en-US" sz="2800" dirty="0"/>
              <a:t>有着一个倾斜铲，成楔形，通常有</a:t>
            </a:r>
            <a:r>
              <a:rPr lang="en-US" altLang="zh-CN" sz="2800" dirty="0"/>
              <a:t>2</a:t>
            </a:r>
            <a:r>
              <a:rPr lang="zh-CN" altLang="en-US" sz="2800" dirty="0"/>
              <a:t>到</a:t>
            </a:r>
            <a:r>
              <a:rPr lang="en-US" altLang="zh-CN" sz="2800" dirty="0"/>
              <a:t>4</a:t>
            </a:r>
            <a:r>
              <a:rPr lang="zh-CN" altLang="en-US" sz="2800" dirty="0"/>
              <a:t>个轮子，一般是可翻转驾驶的，少量伤害是直接产生的，对于</a:t>
            </a:r>
            <a:r>
              <a:rPr lang="en-US" altLang="zh-CN" sz="2800" dirty="0"/>
              <a:t>spinner</a:t>
            </a:r>
            <a:r>
              <a:rPr lang="zh-CN" altLang="en-US" sz="2800" dirty="0"/>
              <a:t>有很好的对策，通过撞击将他们掀翻。</a:t>
            </a:r>
            <a:r>
              <a:rPr lang="en-US" altLang="zh-CN" sz="2800" dirty="0"/>
              <a:t>wedges</a:t>
            </a:r>
            <a:r>
              <a:rPr lang="zh-CN" altLang="en-US" sz="2800" dirty="0"/>
              <a:t>的楔形铲能直入对手下方并推行，或者高速撞翻对手，结构简单但是没有观赏性，</a:t>
            </a:r>
            <a:r>
              <a:rPr lang="en-US" altLang="zh-CN" sz="2800" dirty="0" err="1"/>
              <a:t>battlebots</a:t>
            </a:r>
            <a:r>
              <a:rPr lang="zh-CN" altLang="en-US" sz="2800" dirty="0"/>
              <a:t>禁止此类机器人参赛</a:t>
            </a:r>
          </a:p>
          <a:p>
            <a:endParaRPr lang="zh-CN" altLang="en-US" dirty="0"/>
          </a:p>
        </p:txBody>
      </p:sp>
      <p:pic>
        <p:nvPicPr>
          <p:cNvPr id="5" name="Picture 2" descr="https://imgsa.baidu.com/forum/w%3D580/sign=81bffb1f0ef79052ef1f47363cf3d738/f24d58b5c9ea15ce97c86805b1003af33a87b20b.jpg">
            <a:extLst>
              <a:ext uri="{FF2B5EF4-FFF2-40B4-BE49-F238E27FC236}">
                <a16:creationId xmlns:a16="http://schemas.microsoft.com/office/drawing/2014/main" id="{9C78B3E2-D231-4A36-AFB3-7B4729FD7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" t="18007"/>
          <a:stretch/>
        </p:blipFill>
        <p:spPr bwMode="auto">
          <a:xfrm>
            <a:off x="373223" y="3776447"/>
            <a:ext cx="8248589" cy="24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854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250D4-DA91-40CB-BFC3-B2CFBACF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53" y="323132"/>
            <a:ext cx="7766871" cy="903329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Flamethrowers</a:t>
            </a:r>
            <a:r>
              <a:rPr lang="zh-CN" altLang="en-US" sz="4000" dirty="0"/>
              <a:t>（喷火机器人）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BE21A3-E2CD-4C8B-A957-AC60331DC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6" t="15386" r="156" b="1029"/>
          <a:stretch/>
        </p:blipFill>
        <p:spPr>
          <a:xfrm>
            <a:off x="957253" y="3806891"/>
            <a:ext cx="7956907" cy="2015411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CEB6EF-6FFC-4B38-B783-4A92DAAF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253" y="2067943"/>
            <a:ext cx="7486952" cy="1813591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喷火机器人，一些比赛允许使用火焰，通常与其他类型的武器共同使用，比如</a:t>
            </a:r>
            <a:r>
              <a:rPr lang="en-US" altLang="zh-CN" sz="2000" dirty="0"/>
              <a:t>wedge</a:t>
            </a:r>
            <a:r>
              <a:rPr lang="zh-CN" altLang="en-US" sz="2000" dirty="0"/>
              <a:t>。视觉效果不错，能够通过裁判得到分数，使观众欢呼。通常不是和有效的使对手损坏，因为他们大多不怕火，除非那些电子设备暴露在外机器人的或是一些可燃的轮胎。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1844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29916-A53A-4CBF-8B68-B844FFDA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685" y="210979"/>
            <a:ext cx="6301964" cy="750074"/>
          </a:xfrm>
        </p:spPr>
        <p:txBody>
          <a:bodyPr>
            <a:noAutofit/>
          </a:bodyPr>
          <a:lstStyle/>
          <a:p>
            <a:r>
              <a:rPr lang="en-US" altLang="zh-CN" sz="4000" dirty="0" err="1"/>
              <a:t>Multibots</a:t>
            </a:r>
            <a:r>
              <a:rPr lang="en-US" altLang="zh-CN" sz="4000" dirty="0"/>
              <a:t> </a:t>
            </a:r>
            <a:r>
              <a:rPr lang="zh-CN" altLang="en-US" sz="4000" dirty="0"/>
              <a:t>（分体机器人）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FB25B7-93C0-41FF-9E21-D5A6016DD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6663" y="1362269"/>
            <a:ext cx="8018797" cy="2401421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</a:rPr>
              <a:t>多机器人，由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</a:rPr>
              <a:t>个甚至多个次级机器人组成，所有重量相加不超过他的量级的重量限制。很多比赛有规定，打败一半或以上数量（重量）的机器人才算赢了多机器人。所以只用两个次级机器人会有很大的风险，</a:t>
            </a:r>
          </a:p>
          <a:p>
            <a:endParaRPr lang="zh-CN" alt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BAD06C-95DC-4D4B-BA0D-0A57DD0375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4"/>
          <a:stretch/>
        </p:blipFill>
        <p:spPr bwMode="auto">
          <a:xfrm>
            <a:off x="954023" y="3249109"/>
            <a:ext cx="6762393" cy="271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0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B0EF6-2E9C-46F6-AE52-D5309AF7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345" y="256735"/>
            <a:ext cx="5418666" cy="582123"/>
          </a:xfrm>
        </p:spPr>
        <p:txBody>
          <a:bodyPr>
            <a:noAutofit/>
          </a:bodyPr>
          <a:lstStyle/>
          <a:p>
            <a:r>
              <a:rPr lang="en-US" altLang="zh-CN" sz="4000" dirty="0" err="1"/>
              <a:t>Spearbots</a:t>
            </a:r>
            <a:r>
              <a:rPr lang="zh-CN" altLang="en-US" sz="4000" dirty="0"/>
              <a:t>（穿刺型）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C302EA-B13E-478F-8F9D-1DFF88E3F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07451" y="1139696"/>
            <a:ext cx="6908454" cy="1570995"/>
          </a:xfrm>
        </p:spPr>
        <p:txBody>
          <a:bodyPr>
            <a:no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</a:rPr>
              <a:t>有着长且细的穿透性的武器，通常是气动的，去穿透对手护甲的侧壁，并损坏内部的关键零件。武器一定要坚硬锐利，达到尽可能大的速度。锥形的矛尖能避免卡在对手内部。现在的机器人护甲越来越厚，所以此类机器人已经绝迹了。</a:t>
            </a:r>
          </a:p>
          <a:p>
            <a:endParaRPr lang="zh-CN" altLang="en-US" sz="2000" dirty="0"/>
          </a:p>
        </p:txBody>
      </p:sp>
      <p:pic>
        <p:nvPicPr>
          <p:cNvPr id="5" name="Picture 5" descr="http://imgsrc.baidu.com/forum/pic/item/519a0bfa513d2697229c805152fbb2fb4216d8e2.jpg">
            <a:extLst>
              <a:ext uri="{FF2B5EF4-FFF2-40B4-BE49-F238E27FC236}">
                <a16:creationId xmlns:a16="http://schemas.microsoft.com/office/drawing/2014/main" id="{CA30762C-E788-4512-94CD-7169E20F9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2"/>
          <a:stretch/>
        </p:blipFill>
        <p:spPr bwMode="auto">
          <a:xfrm>
            <a:off x="327380" y="3312367"/>
            <a:ext cx="9010651" cy="240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46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E24A7-F231-41DE-B659-2743E918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586" y="136335"/>
            <a:ext cx="6572552" cy="890033"/>
          </a:xfrm>
        </p:spPr>
        <p:txBody>
          <a:bodyPr>
            <a:noAutofit/>
          </a:bodyPr>
          <a:lstStyle/>
          <a:p>
            <a:r>
              <a:rPr lang="en-US" altLang="zh-CN" sz="4000" dirty="0" err="1"/>
              <a:t>Sawbots</a:t>
            </a:r>
            <a:r>
              <a:rPr lang="en-US" altLang="zh-CN" sz="4000" dirty="0"/>
              <a:t> </a:t>
            </a:r>
            <a:r>
              <a:rPr lang="zh-CN" altLang="en-US" sz="4000" dirty="0"/>
              <a:t>（电锯机器人）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4BEFC7-A36D-4251-ABF2-EAB1B27AA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7921" y="1026368"/>
            <a:ext cx="6992429" cy="2755984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</a:rPr>
              <a:t>锯机器人有着磨砂轮或是带牙的转盘，由高速大功率的电机驱动，通常与其他类型的机器人相结合，比如 铲▪锯机器人。通常锯的攻击并不能很有效的切开对手，尤其是对手稍微想逃跑时</a:t>
            </a:r>
            <a:r>
              <a:rPr lang="en-US" altLang="zh-CN" sz="2000" b="1" dirty="0">
                <a:solidFill>
                  <a:schemeClr val="tx1"/>
                </a:solidFill>
              </a:rPr>
              <a:t>……</a:t>
            </a:r>
            <a:r>
              <a:rPr lang="zh-CN" altLang="en-US" sz="2000" b="1" dirty="0">
                <a:solidFill>
                  <a:schemeClr val="tx1"/>
                </a:solidFill>
              </a:rPr>
              <a:t>。 锯他们能轻易的切开薄铁片和塑料，但在比赛中几乎不可能切开任何技术片。他们最大的优势就是火花观赏性和产生表面的一些抓伤，能让裁判和不明真相的群众有深刻的印象，在平局时让他赢得几率更大。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C44B02-62E2-4E18-9F4C-509755F4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304" y="2968668"/>
            <a:ext cx="4644139" cy="38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93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FC0D-213B-49EE-87D7-FBA4DD43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克制关系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0D34EE3-88B9-4F16-AA72-B5F8B4000A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11" y="914400"/>
            <a:ext cx="8711441" cy="5734900"/>
          </a:xfrm>
        </p:spPr>
      </p:pic>
    </p:spTree>
    <p:extLst>
      <p:ext uri="{BB962C8B-B14F-4D97-AF65-F5344CB8AC3E}">
        <p14:creationId xmlns:p14="http://schemas.microsoft.com/office/powerpoint/2010/main" val="1431286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FB197-B130-41B2-A82C-E95DD412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/>
              <a:t>格斗机器人界的食物链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FA5AFC-7682-408C-A2AC-76DBBB873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91" y="1208833"/>
            <a:ext cx="7859983" cy="5649167"/>
          </a:xfrm>
        </p:spPr>
      </p:pic>
    </p:spTree>
    <p:extLst>
      <p:ext uri="{BB962C8B-B14F-4D97-AF65-F5344CB8AC3E}">
        <p14:creationId xmlns:p14="http://schemas.microsoft.com/office/powerpoint/2010/main" val="2995468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6DF62-C2F8-4D48-97A5-E5F190501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594" y="496614"/>
            <a:ext cx="7766936" cy="1009053"/>
          </a:xfrm>
        </p:spPr>
        <p:txBody>
          <a:bodyPr/>
          <a:lstStyle/>
          <a:p>
            <a:pPr algn="ctr"/>
            <a:r>
              <a:rPr lang="zh-CN" altLang="en-US" dirty="0"/>
              <a:t>但是！！！操作弥补一切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CCDBF3-E715-4431-81EE-9FA9118633F8}"/>
              </a:ext>
            </a:extLst>
          </p:cNvPr>
          <p:cNvSpPr txBox="1"/>
          <p:nvPr/>
        </p:nvSpPr>
        <p:spPr>
          <a:xfrm>
            <a:off x="5113176" y="1604865"/>
            <a:ext cx="3331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薛定谔的蛙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5A8DAD-C557-4501-B34F-7180BA317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1505667"/>
            <a:ext cx="4677747" cy="44584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BA1E05-7029-43A6-9669-7D150E2E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0"/>
          <a:stretch/>
        </p:blipFill>
        <p:spPr>
          <a:xfrm>
            <a:off x="5337109" y="2432236"/>
            <a:ext cx="3956179" cy="37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6793A-0AD0-436D-99AF-AF8EC559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280" y="3050762"/>
            <a:ext cx="8596668" cy="1320800"/>
          </a:xfrm>
        </p:spPr>
        <p:txBody>
          <a:bodyPr>
            <a:noAutofit/>
          </a:bodyPr>
          <a:lstStyle/>
          <a:p>
            <a:r>
              <a:rPr lang="zh-CN" altLang="en-US" sz="8800" dirty="0"/>
              <a:t>创新</a:t>
            </a:r>
          </a:p>
        </p:txBody>
      </p:sp>
    </p:spTree>
    <p:extLst>
      <p:ext uri="{BB962C8B-B14F-4D97-AF65-F5344CB8AC3E}">
        <p14:creationId xmlns:p14="http://schemas.microsoft.com/office/powerpoint/2010/main" val="391661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89CCA-3080-406F-B2A3-3280D3DB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1082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6600" dirty="0">
                <a:solidFill>
                  <a:srgbClr val="92D050"/>
                </a:solidFill>
              </a:rPr>
              <a:t>攻击类型</a:t>
            </a:r>
          </a:p>
        </p:txBody>
      </p:sp>
    </p:spTree>
    <p:extLst>
      <p:ext uri="{BB962C8B-B14F-4D97-AF65-F5344CB8AC3E}">
        <p14:creationId xmlns:p14="http://schemas.microsoft.com/office/powerpoint/2010/main" val="2929210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FCE18-8543-439E-A64C-A8F2DDD0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8016"/>
            <a:ext cx="3854528" cy="1278466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偏置水平旋转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89FCD5E-2372-46C8-BB0B-8DFC74AAE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t="11965" r="4666" b="9916"/>
          <a:stretch/>
        </p:blipFill>
        <p:spPr>
          <a:xfrm>
            <a:off x="4961069" y="2037995"/>
            <a:ext cx="6385333" cy="2944552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829571-52E9-4DD9-ADB8-8B6F096BA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498" y="1638735"/>
            <a:ext cx="4478693" cy="347444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使用高速水平旋转的武器攻击对手。</a:t>
            </a:r>
          </a:p>
          <a:p>
            <a:r>
              <a:rPr lang="zh-CN" altLang="en-US" sz="2400" dirty="0"/>
              <a:t>优点：具有几乎最长的攻击距离和超高的攻击力。以攻代防，所以基本不需要防御，节省护甲重量，使之用于武器。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由于武器动力强劲，所以反扭严重，使其很难驾驶。武器巨大的威力很容易在攻击对手时，很容易造成自身的失衡并发生自损。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Tombstone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9408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2ABBD-594B-4A5B-A107-F302DCED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89" y="298580"/>
            <a:ext cx="4445172" cy="1464906"/>
          </a:xfrm>
        </p:spPr>
        <p:txBody>
          <a:bodyPr>
            <a:normAutofit fontScale="90000"/>
          </a:bodyPr>
          <a:lstStyle/>
          <a:p>
            <a:r>
              <a:rPr lang="zh-CN" altLang="en-US" sz="4000" dirty="0"/>
              <a:t>顶置水平旋转武器机器人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2DE91C5-6583-4545-9833-A52B75CA1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4" t="5739" r="3025" b="7763"/>
          <a:stretch/>
        </p:blipFill>
        <p:spPr>
          <a:xfrm>
            <a:off x="4693296" y="1698171"/>
            <a:ext cx="6410132" cy="3249427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16BD2E-2B8F-4C24-B395-DE9F2A6C3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249" y="1763486"/>
            <a:ext cx="4879910" cy="3396343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使用位于顶部的高速水平旋转的武器攻击对手。</a:t>
            </a:r>
          </a:p>
          <a:p>
            <a:r>
              <a:rPr lang="zh-CN" altLang="en-US" sz="2400" dirty="0"/>
              <a:t>优点：具有超高的攻击力。武器完全覆盖自身，实现攻击和防御的完美结合。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由于武器动力强劲，所以反扭严重，使其很难驾驶。武器巨大的威力很容易在攻击对手时，很容易造成自身的失衡并发生自损。翻倒后几乎无法复位。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Son Of </a:t>
            </a:r>
            <a:r>
              <a:rPr lang="en-US" altLang="zh-CN" sz="2400" dirty="0" err="1"/>
              <a:t>Whyachi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71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DEF38-FE5F-48AA-A6A2-979057CB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69" y="340481"/>
            <a:ext cx="4379858" cy="1278465"/>
          </a:xfrm>
        </p:spPr>
        <p:txBody>
          <a:bodyPr>
            <a:normAutofit fontScale="90000"/>
          </a:bodyPr>
          <a:lstStyle/>
          <a:p>
            <a:r>
              <a:rPr lang="zh-CN" altLang="en-US" sz="4000" dirty="0"/>
              <a:t>全身（环形）旋转武器机器人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4640B56-DBA0-42E6-8FB6-1BCD57F24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8" r="13350"/>
          <a:stretch/>
        </p:blipFill>
        <p:spPr>
          <a:xfrm>
            <a:off x="5309117" y="970383"/>
            <a:ext cx="5934268" cy="4373263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C69DA1-27F3-438C-9384-771F58463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4668" y="1618946"/>
            <a:ext cx="4894449" cy="304636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以自身高速旋转的外壳为武器攻击对手。</a:t>
            </a:r>
          </a:p>
          <a:p>
            <a:r>
              <a:rPr lang="zh-CN" altLang="en-US" sz="2400" dirty="0"/>
              <a:t>优点：具有很高的攻击力。武器和机身护甲合二为一，实现</a:t>
            </a:r>
            <a:r>
              <a:rPr lang="en-US" altLang="zh-CN" sz="2400" dirty="0"/>
              <a:t>360</a:t>
            </a:r>
            <a:r>
              <a:rPr lang="zh-CN" altLang="en-US" sz="2400" dirty="0"/>
              <a:t>度攻击和防御。转环类型的可以实现双面行走。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由于武器动力强劲，所以反扭严重，使其很难驾驶。武器巨大的威力很容易在攻击对手时，很容易造成自身的失衡并发生自损。结构不稳定，容易发生故障。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Ringmaster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992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B341F-A905-4CDD-92A2-5401A93A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9959"/>
            <a:ext cx="4417180" cy="1912777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竖直旋转武器机器人</a:t>
            </a:r>
            <a:br>
              <a:rPr lang="zh-CN" altLang="en-US" sz="4000" dirty="0"/>
            </a:br>
            <a:endParaRPr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8C027FB-B7D9-4EB3-A94E-B62596D89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3" r="8459"/>
          <a:stretch/>
        </p:blipFill>
        <p:spPr>
          <a:xfrm>
            <a:off x="5094514" y="604919"/>
            <a:ext cx="5482442" cy="4200346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BC8B61-E3B8-4FB9-9FBB-082234BBD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1" y="1547311"/>
            <a:ext cx="4646645" cy="2828746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使用高速竖直旋转的武器攻击对手。</a:t>
            </a:r>
          </a:p>
          <a:p>
            <a:r>
              <a:rPr lang="zh-CN" altLang="en-US" sz="2400" dirty="0"/>
              <a:t>优点：具有超高的攻击力。由下向上攻击对手，可以将对手击飞，而对自身的反作用力是向下的，不容易造成自身失衡。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由于武器高速旋转产生的陀螺效应，使其转向困难，很难驾驶。武器攻击没有着力点时，攻击效果差。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Nightmare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48701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343F8-BBE3-4053-B86C-BB5B1100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9248"/>
            <a:ext cx="4083578" cy="1735495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旋转鼓武器机器人</a:t>
            </a:r>
            <a:br>
              <a:rPr lang="zh-CN" altLang="en-US" sz="4000" dirty="0"/>
            </a:br>
            <a:endParaRPr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31B5DB6-75C8-4209-AC9C-7F7338CD1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53" y="765554"/>
            <a:ext cx="5784674" cy="4360031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6086E-9778-4013-B291-46DF09649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1176" y="1577316"/>
            <a:ext cx="4935893" cy="2503615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使用高速竖直旋转的转鼓为武器攻击对手。</a:t>
            </a:r>
          </a:p>
          <a:p>
            <a:r>
              <a:rPr lang="zh-CN" altLang="en-US" sz="2400" dirty="0"/>
              <a:t>优点：具有超高的攻击力。由下向上攻击对手，可以将对手击飞，而对自身的反作用力是向下的，不容易造成自身失衡。转鼓武器自身较宽可提供很大面积的防御。机器人结构简单，性能较稳定。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由于武器高速旋转产生的陀螺效应，使其转向困难，很难驾驶。武器转速过高，效率较低，攻击没有着力点时，攻击效果差。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Minotaur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041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C5382-F2CA-4BEB-BBEA-A16E9E53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8931"/>
            <a:ext cx="3854528" cy="1278466"/>
          </a:xfrm>
        </p:spPr>
        <p:txBody>
          <a:bodyPr>
            <a:noAutofit/>
          </a:bodyPr>
          <a:lstStyle/>
          <a:p>
            <a:r>
              <a:rPr lang="zh-CN" altLang="en-US" sz="4000" dirty="0"/>
              <a:t>弹射武器机器人</a:t>
            </a:r>
            <a:br>
              <a:rPr lang="zh-CN" altLang="en-US" sz="4000" dirty="0"/>
            </a:br>
            <a:endParaRPr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A6DCB9A-56DF-4FF9-B655-1E8372AF6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13592" r="10639" b="11125"/>
          <a:stretch/>
        </p:blipFill>
        <p:spPr>
          <a:xfrm>
            <a:off x="5122505" y="1224142"/>
            <a:ext cx="5906530" cy="3273213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61A76D-7F0F-4052-8B41-95C28418B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19" y="1424129"/>
            <a:ext cx="4963886" cy="3073225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使用高压空气驱动的弹射器为武器攻击对手。</a:t>
            </a:r>
          </a:p>
          <a:p>
            <a:r>
              <a:rPr lang="zh-CN" altLang="en-US" sz="2400" dirty="0"/>
              <a:t>优点：具有很高的弹射力量，可将对手弹飞，甚至可将对手弹入场地的</a:t>
            </a:r>
            <a:r>
              <a:rPr lang="en-US" altLang="zh-CN" sz="2400" dirty="0"/>
              <a:t>OOTA</a:t>
            </a:r>
            <a:r>
              <a:rPr lang="zh-CN" altLang="en-US" sz="2400" dirty="0"/>
              <a:t>区域，直接</a:t>
            </a:r>
            <a:r>
              <a:rPr lang="en-US" altLang="zh-CN" sz="2400" dirty="0"/>
              <a:t>KO</a:t>
            </a:r>
            <a:r>
              <a:rPr lang="zh-CN" altLang="en-US" sz="2400" dirty="0"/>
              <a:t>对手。</a:t>
            </a:r>
          </a:p>
          <a:p>
            <a:r>
              <a:rPr lang="zh-CN" altLang="en-US" sz="2400" dirty="0"/>
              <a:t>缺点</a:t>
            </a:r>
            <a:r>
              <a:rPr lang="en-US" altLang="zh-CN" sz="2400" dirty="0"/>
              <a:t>:</a:t>
            </a:r>
            <a:r>
              <a:rPr lang="zh-CN" altLang="en-US" sz="2400" dirty="0"/>
              <a:t>由于气动系统结构复杂，常会发生气路方面的故障；体积较大，所以机器人的体积较大，外壳较薄，防御较低。气动系统的危险性也较大，不熟悉气动系统的人员建议使用其他系统建造机器人。</a:t>
            </a:r>
          </a:p>
          <a:p>
            <a:r>
              <a:rPr lang="zh-CN" altLang="en-US" sz="2400" dirty="0"/>
              <a:t>案例机器人：</a:t>
            </a:r>
            <a:r>
              <a:rPr lang="en-US" altLang="zh-CN" sz="2400" dirty="0"/>
              <a:t>Bronco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1347367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221</TotalTime>
  <Words>1830</Words>
  <Application>Microsoft Office PowerPoint</Application>
  <PresentationFormat>宽屏</PresentationFormat>
  <Paragraphs>102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方正姚体</vt:lpstr>
      <vt:lpstr>华文新魏</vt:lpstr>
      <vt:lpstr>Arial</vt:lpstr>
      <vt:lpstr>Trebuchet MS</vt:lpstr>
      <vt:lpstr>Wingdings 3</vt:lpstr>
      <vt:lpstr>平面</vt:lpstr>
      <vt:lpstr>格斗机器人</vt:lpstr>
      <vt:lpstr>重量级</vt:lpstr>
      <vt:lpstr>攻击类型</vt:lpstr>
      <vt:lpstr>偏置水平旋转</vt:lpstr>
      <vt:lpstr>顶置水平旋转武器机器人 </vt:lpstr>
      <vt:lpstr>全身（环形）旋转武器机器人 </vt:lpstr>
      <vt:lpstr>竖直旋转武器机器人 </vt:lpstr>
      <vt:lpstr>旋转鼓武器机器人 </vt:lpstr>
      <vt:lpstr>弹射武器机器人 </vt:lpstr>
      <vt:lpstr>凿击武器机器人 </vt:lpstr>
      <vt:lpstr>举升武器机器人 </vt:lpstr>
      <vt:lpstr>抓举武器机器人 </vt:lpstr>
      <vt:lpstr>钳形武器机器人 </vt:lpstr>
      <vt:lpstr>穿刺武器机器人 </vt:lpstr>
      <vt:lpstr>反扭挥击武器机器人 </vt:lpstr>
      <vt:lpstr>Thwackbots（水平挥击）</vt:lpstr>
      <vt:lpstr>多武器模块化机器人 </vt:lpstr>
      <vt:lpstr>人型仿生机器人</vt:lpstr>
      <vt:lpstr>其他类型</vt:lpstr>
      <vt:lpstr>. Rammers（冲撞型）</vt:lpstr>
      <vt:lpstr>. Wedges  （无动力铲车）</vt:lpstr>
      <vt:lpstr>Flamethrowers（喷火机器人）</vt:lpstr>
      <vt:lpstr>Multibots （分体机器人）</vt:lpstr>
      <vt:lpstr>Spearbots（穿刺型）</vt:lpstr>
      <vt:lpstr>Sawbots （电锯机器人）</vt:lpstr>
      <vt:lpstr>克制关系</vt:lpstr>
      <vt:lpstr>格斗机器人界的食物链</vt:lpstr>
      <vt:lpstr>但是！！！操作弥补一切</vt:lpstr>
      <vt:lpstr>创新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格斗机器人</dc:title>
  <dc:creator>184548975@qq.com</dc:creator>
  <cp:lastModifiedBy>184548975@qq.com</cp:lastModifiedBy>
  <cp:revision>17</cp:revision>
  <dcterms:created xsi:type="dcterms:W3CDTF">2018-04-14T02:53:13Z</dcterms:created>
  <dcterms:modified xsi:type="dcterms:W3CDTF">2018-04-20T14:07:51Z</dcterms:modified>
</cp:coreProperties>
</file>